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1" r:id="rId2"/>
  </p:sldMasterIdLst>
  <p:notesMasterIdLst>
    <p:notesMasterId r:id="rId43"/>
  </p:notesMasterIdLst>
  <p:sldIdLst>
    <p:sldId id="256" r:id="rId3"/>
    <p:sldId id="258" r:id="rId4"/>
    <p:sldId id="260" r:id="rId5"/>
    <p:sldId id="261" r:id="rId6"/>
    <p:sldId id="262" r:id="rId7"/>
    <p:sldId id="300" r:id="rId8"/>
    <p:sldId id="301" r:id="rId9"/>
    <p:sldId id="299" r:id="rId10"/>
    <p:sldId id="263" r:id="rId11"/>
    <p:sldId id="264" r:id="rId12"/>
    <p:sldId id="265" r:id="rId13"/>
    <p:sldId id="266" r:id="rId14"/>
    <p:sldId id="270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</p:sldIdLst>
  <p:sldSz cx="9144000" cy="5143500" type="screen16x9"/>
  <p:notesSz cx="6858000" cy="9144000"/>
  <p:embeddedFontLst>
    <p:embeddedFont>
      <p:font typeface="Roboto" panose="020B0604020202020204" charset="0"/>
      <p:regular r:id="rId44"/>
      <p:bold r:id="rId45"/>
      <p:italic r:id="rId46"/>
      <p:boldItalic r:id="rId47"/>
    </p:embeddedFont>
    <p:embeddedFont>
      <p:font typeface="Roboto Medium" panose="020B060402020202020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6E47900-FCD9-4C44-8424-05859C4BF5F7}">
  <a:tblStyle styleId="{F6E47900-FCD9-4C44-8424-05859C4BF5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138" y="96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2.fntdata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.fntdata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6.xml"/><Relationship Id="rId51" Type="http://schemas.openxmlformats.org/officeDocument/2006/relationships/font" Target="fonts/font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3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25843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071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5936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8970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9101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3ce85d903d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3ce85d903d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837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3ce85d903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3ce85d903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7957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3ce85d903d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33ce85d903d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02603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3ce85d903d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3ce85d903d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62625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3ce85d903d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3ce85d903d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80660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3ce85d903d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3ce85d903d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42345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3ce85d903d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3ce85d903d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654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7796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3ce85d903d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3ce85d903d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33039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3ce85d903d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3ce85d903d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84252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3ce85d903d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3ce85d903d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61418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3ce85d903d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3ce85d903d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74709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3ce85d903d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3ce85d903d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06142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3ce85d903d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3ce85d903d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42893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3ce85d903d_0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3ce85d903d_0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52490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3ce85d903d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3ce85d903d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71255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3ce85d903d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3ce85d903d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14393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3ce85d903d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3ce85d903d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0300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93960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3ce85d903d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3ce85d903d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8381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3ce85d903d_0_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3ce85d903d_0_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26776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3ce85d903d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3ce85d903d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31868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3ce85d903d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3ce85d903d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31908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3ce85d903d_0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3ce85d903d_0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6403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3ce85d903d_0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3ce85d903d_0_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88595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3ce85d903d_0_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3ce85d903d_0_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24394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3ce85d903d_0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3ce85d903d_0_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04368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3ce85d903d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3ce85d903d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11217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3ce85d903d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3ce85d903d_0_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62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18317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3ce85d903d_0_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3ce85d903d_0_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313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2718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3788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060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1054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1947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3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 1">
  <p:cSld name="CUSTOM_2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3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 1">
  <p:cSld name="CUSTOM_4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3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7" r:id="rId5"/>
    <p:sldLayoutId id="2147483678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6.png"/><Relationship Id="rId21" Type="http://schemas.openxmlformats.org/officeDocument/2006/relationships/image" Target="../media/image31.png"/><Relationship Id="rId42" Type="http://schemas.openxmlformats.org/officeDocument/2006/relationships/image" Target="../media/image52.png"/><Relationship Id="rId47" Type="http://schemas.openxmlformats.org/officeDocument/2006/relationships/image" Target="../media/image57.png"/><Relationship Id="rId63" Type="http://schemas.openxmlformats.org/officeDocument/2006/relationships/image" Target="../media/image73.png"/><Relationship Id="rId68" Type="http://schemas.openxmlformats.org/officeDocument/2006/relationships/image" Target="../media/image78.png"/><Relationship Id="rId7" Type="http://schemas.openxmlformats.org/officeDocument/2006/relationships/image" Target="../media/image17.png"/><Relationship Id="rId71" Type="http://schemas.openxmlformats.org/officeDocument/2006/relationships/image" Target="../media/image81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6.png"/><Relationship Id="rId29" Type="http://schemas.openxmlformats.org/officeDocument/2006/relationships/image" Target="../media/image39.pn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32" Type="http://schemas.openxmlformats.org/officeDocument/2006/relationships/image" Target="../media/image42.png"/><Relationship Id="rId37" Type="http://schemas.openxmlformats.org/officeDocument/2006/relationships/image" Target="../media/image47.png"/><Relationship Id="rId40" Type="http://schemas.openxmlformats.org/officeDocument/2006/relationships/image" Target="../media/image50.png"/><Relationship Id="rId45" Type="http://schemas.openxmlformats.org/officeDocument/2006/relationships/image" Target="../media/image55.png"/><Relationship Id="rId53" Type="http://schemas.openxmlformats.org/officeDocument/2006/relationships/image" Target="../media/image63.png"/><Relationship Id="rId58" Type="http://schemas.openxmlformats.org/officeDocument/2006/relationships/image" Target="../media/image68.png"/><Relationship Id="rId66" Type="http://schemas.openxmlformats.org/officeDocument/2006/relationships/image" Target="../media/image76.png"/><Relationship Id="rId5" Type="http://schemas.openxmlformats.org/officeDocument/2006/relationships/image" Target="../media/image15.png"/><Relationship Id="rId61" Type="http://schemas.openxmlformats.org/officeDocument/2006/relationships/image" Target="../media/image71.png"/><Relationship Id="rId19" Type="http://schemas.openxmlformats.org/officeDocument/2006/relationships/image" Target="../media/image2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37.png"/><Relationship Id="rId30" Type="http://schemas.openxmlformats.org/officeDocument/2006/relationships/image" Target="../media/image40.png"/><Relationship Id="rId35" Type="http://schemas.openxmlformats.org/officeDocument/2006/relationships/image" Target="../media/image45.png"/><Relationship Id="rId43" Type="http://schemas.openxmlformats.org/officeDocument/2006/relationships/image" Target="../media/image53.png"/><Relationship Id="rId48" Type="http://schemas.openxmlformats.org/officeDocument/2006/relationships/image" Target="../media/image58.png"/><Relationship Id="rId56" Type="http://schemas.openxmlformats.org/officeDocument/2006/relationships/image" Target="../media/image66.png"/><Relationship Id="rId64" Type="http://schemas.openxmlformats.org/officeDocument/2006/relationships/image" Target="../media/image74.png"/><Relationship Id="rId69" Type="http://schemas.openxmlformats.org/officeDocument/2006/relationships/image" Target="../media/image79.png"/><Relationship Id="rId8" Type="http://schemas.openxmlformats.org/officeDocument/2006/relationships/image" Target="../media/image18.png"/><Relationship Id="rId51" Type="http://schemas.openxmlformats.org/officeDocument/2006/relationships/image" Target="../media/image61.png"/><Relationship Id="rId3" Type="http://schemas.openxmlformats.org/officeDocument/2006/relationships/image" Target="../media/image13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33" Type="http://schemas.openxmlformats.org/officeDocument/2006/relationships/image" Target="../media/image43.png"/><Relationship Id="rId38" Type="http://schemas.openxmlformats.org/officeDocument/2006/relationships/image" Target="../media/image48.png"/><Relationship Id="rId46" Type="http://schemas.openxmlformats.org/officeDocument/2006/relationships/image" Target="../media/image56.png"/><Relationship Id="rId59" Type="http://schemas.openxmlformats.org/officeDocument/2006/relationships/image" Target="../media/image69.png"/><Relationship Id="rId67" Type="http://schemas.openxmlformats.org/officeDocument/2006/relationships/image" Target="../media/image77.png"/><Relationship Id="rId20" Type="http://schemas.openxmlformats.org/officeDocument/2006/relationships/image" Target="../media/image30.png"/><Relationship Id="rId41" Type="http://schemas.openxmlformats.org/officeDocument/2006/relationships/image" Target="../media/image51.png"/><Relationship Id="rId54" Type="http://schemas.openxmlformats.org/officeDocument/2006/relationships/image" Target="../media/image64.png"/><Relationship Id="rId62" Type="http://schemas.openxmlformats.org/officeDocument/2006/relationships/image" Target="../media/image72.png"/><Relationship Id="rId70" Type="http://schemas.openxmlformats.org/officeDocument/2006/relationships/image" Target="../media/image8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28" Type="http://schemas.openxmlformats.org/officeDocument/2006/relationships/image" Target="../media/image38.png"/><Relationship Id="rId36" Type="http://schemas.openxmlformats.org/officeDocument/2006/relationships/image" Target="../media/image46.png"/><Relationship Id="rId49" Type="http://schemas.openxmlformats.org/officeDocument/2006/relationships/image" Target="../media/image59.png"/><Relationship Id="rId57" Type="http://schemas.openxmlformats.org/officeDocument/2006/relationships/image" Target="../media/image67.png"/><Relationship Id="rId10" Type="http://schemas.openxmlformats.org/officeDocument/2006/relationships/image" Target="../media/image20.png"/><Relationship Id="rId31" Type="http://schemas.openxmlformats.org/officeDocument/2006/relationships/image" Target="../media/image41.png"/><Relationship Id="rId44" Type="http://schemas.openxmlformats.org/officeDocument/2006/relationships/image" Target="../media/image54.png"/><Relationship Id="rId52" Type="http://schemas.openxmlformats.org/officeDocument/2006/relationships/image" Target="../media/image62.png"/><Relationship Id="rId60" Type="http://schemas.openxmlformats.org/officeDocument/2006/relationships/image" Target="../media/image70.png"/><Relationship Id="rId65" Type="http://schemas.openxmlformats.org/officeDocument/2006/relationships/image" Target="../media/image7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9" Type="http://schemas.openxmlformats.org/officeDocument/2006/relationships/image" Target="../media/image49.png"/><Relationship Id="rId34" Type="http://schemas.openxmlformats.org/officeDocument/2006/relationships/image" Target="../media/image44.png"/><Relationship Id="rId50" Type="http://schemas.openxmlformats.org/officeDocument/2006/relationships/image" Target="../media/image60.png"/><Relationship Id="rId55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6.png"/><Relationship Id="rId3" Type="http://schemas.openxmlformats.org/officeDocument/2006/relationships/image" Target="../media/image5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5" Type="http://schemas.openxmlformats.org/officeDocument/2006/relationships/image" Target="../media/image92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rosatom/articles/841842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ynis/projecta2025.gi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33125" y="1534950"/>
            <a:ext cx="758430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90000"/>
              </a:lnSpc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«Организация хранения и обработки марок Честного Знака»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27375"/>
            <a:ext cx="24078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 dirty="0" smtClean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Архитектор 1С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7" name="Google Shape;227;p43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228" name="Google Shape;22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29" name="Google Shape;229;p43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252" y="2724091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266" y="583317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266" y="2316545"/>
            <a:ext cx="555893" cy="55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1465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6919" y="3834697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7775" y="585425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94545" y="4262483"/>
            <a:ext cx="360144" cy="36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5173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01471" y="3985239"/>
            <a:ext cx="508703" cy="50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09009" y="539005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530352" y="4433144"/>
            <a:ext cx="404216" cy="40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01362" y="561770"/>
            <a:ext cx="542605" cy="54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8859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14269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054328" y="4448785"/>
            <a:ext cx="372935" cy="37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237883" y="3979170"/>
            <a:ext cx="520847" cy="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207788" y="3288498"/>
            <a:ext cx="595986" cy="59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19053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172209" y="1391638"/>
            <a:ext cx="493512" cy="49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150853" y="1403354"/>
            <a:ext cx="470080" cy="4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9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552077" y="4281498"/>
            <a:ext cx="537109" cy="5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519706" y="1355027"/>
            <a:ext cx="566735" cy="56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5187775" y="2316539"/>
            <a:ext cx="493249" cy="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9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961355" y="2667110"/>
            <a:ext cx="588118" cy="58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9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7710770" y="3352476"/>
            <a:ext cx="468034" cy="46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9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181495" y="2922709"/>
            <a:ext cx="493249" cy="49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9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2131524" y="273059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9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4009998" y="2316535"/>
            <a:ext cx="530079" cy="53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9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54454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9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107863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9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1053627" y="4248959"/>
            <a:ext cx="602188" cy="60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9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69475" y="2745317"/>
            <a:ext cx="470090" cy="470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9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2316972" y="556974"/>
            <a:ext cx="552197" cy="55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9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554831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9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4022582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9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554831" y="2329119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9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5663349" y="2901775"/>
            <a:ext cx="597725" cy="5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9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1985334" y="3818550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9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143404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9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188517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9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2026525" y="4443213"/>
            <a:ext cx="384075" cy="3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9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2502160" y="3844766"/>
            <a:ext cx="404231" cy="40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9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4375738" y="4226469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9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3919814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9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4381317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9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5421140" y="4251223"/>
            <a:ext cx="382690" cy="38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9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1561510" y="1329664"/>
            <a:ext cx="617460" cy="61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9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7078625" y="585419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9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7121933" y="1135419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9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 rot="808536">
            <a:off x="8249366" y="2529116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9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7692265" y="249421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9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7202083" y="2494244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9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7202071" y="1974083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9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>
            <a:off x="7692265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9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8218004" y="116739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9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7631405" y="118047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9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8164542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9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7666734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3495732" y="58331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9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7197364" y="4023550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9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7175125" y="3370459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9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8193251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9"/>
          <p:cNvPicPr preferRelativeResize="0"/>
          <p:nvPr/>
        </p:nvPicPr>
        <p:blipFill rotWithShape="1">
          <a:blip r:embed="rId65">
            <a:alphaModFix/>
          </a:blip>
          <a:srcRect/>
          <a:stretch/>
        </p:blipFill>
        <p:spPr>
          <a:xfrm>
            <a:off x="2337816" y="2058480"/>
            <a:ext cx="443210" cy="44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9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2775062" y="1388632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9"/>
          <p:cNvPicPr preferRelativeResize="0"/>
          <p:nvPr/>
        </p:nvPicPr>
        <p:blipFill rotWithShape="1">
          <a:blip r:embed="rId67">
            <a:alphaModFix/>
          </a:blip>
          <a:srcRect/>
          <a:stretch/>
        </p:blipFill>
        <p:spPr>
          <a:xfrm>
            <a:off x="5056303" y="4700669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9"/>
          <p:cNvPicPr preferRelativeResize="0"/>
          <p:nvPr/>
        </p:nvPicPr>
        <p:blipFill rotWithShape="1">
          <a:blip r:embed="rId68">
            <a:alphaModFix/>
          </a:blip>
          <a:srcRect/>
          <a:stretch/>
        </p:blipFill>
        <p:spPr>
          <a:xfrm>
            <a:off x="5476501" y="4711956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9"/>
          <p:cNvPicPr preferRelativeResize="0"/>
          <p:nvPr/>
        </p:nvPicPr>
        <p:blipFill>
          <a:blip r:embed="rId69">
            <a:alphaModFix/>
          </a:blip>
          <a:stretch>
            <a:fillRect/>
          </a:stretch>
        </p:blipFill>
        <p:spPr>
          <a:xfrm>
            <a:off x="2691814" y="2761497"/>
            <a:ext cx="437718" cy="43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9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3835523" y="1440998"/>
            <a:ext cx="617475" cy="6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9"/>
          <p:cNvPicPr preferRelativeResize="0"/>
          <p:nvPr/>
        </p:nvPicPr>
        <p:blipFill>
          <a:blip r:embed="rId71">
            <a:alphaModFix/>
          </a:blip>
          <a:stretch>
            <a:fillRect/>
          </a:stretch>
        </p:blipFill>
        <p:spPr>
          <a:xfrm>
            <a:off x="4540306" y="1419187"/>
            <a:ext cx="729762" cy="72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0"/>
          <p:cNvSpPr/>
          <p:nvPr/>
        </p:nvSpPr>
        <p:spPr>
          <a:xfrm>
            <a:off x="5386000" y="197300"/>
            <a:ext cx="3467400" cy="2147400"/>
          </a:xfrm>
          <a:prstGeom prst="roundRect">
            <a:avLst>
              <a:gd name="adj" fmla="val 16667"/>
            </a:avLst>
          </a:prstGeom>
          <a:solidFill>
            <a:srgbClr val="9E9E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7" name="Google Shape;3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7677" y="1327053"/>
            <a:ext cx="1812680" cy="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7700" y="489978"/>
            <a:ext cx="1812644" cy="6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6748" y="670077"/>
            <a:ext cx="941925" cy="12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0300" y="2760755"/>
            <a:ext cx="1883234" cy="780798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41" name="Google Shape;341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2170" y="3726284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42" name="Google Shape;342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95668" y="510640"/>
            <a:ext cx="765850" cy="112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92750" y="586627"/>
            <a:ext cx="1397868" cy="108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8750" y="623231"/>
            <a:ext cx="880325" cy="899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7775" y="1972625"/>
            <a:ext cx="880324" cy="87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638025" y="1871888"/>
            <a:ext cx="1081150" cy="10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795678" y="3300686"/>
            <a:ext cx="941925" cy="101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08466" y="1689619"/>
            <a:ext cx="880325" cy="134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77949" y="3180927"/>
            <a:ext cx="941925" cy="108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2"/>
          <p:cNvSpPr/>
          <p:nvPr/>
        </p:nvSpPr>
        <p:spPr>
          <a:xfrm>
            <a:off x="234253" y="156769"/>
            <a:ext cx="6167400" cy="1070700"/>
          </a:xfrm>
          <a:prstGeom prst="roundRect">
            <a:avLst>
              <a:gd name="adj" fmla="val 16667"/>
            </a:avLst>
          </a:prstGeom>
          <a:solidFill>
            <a:srgbClr val="40299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lvl="0"/>
            <a:r>
              <a:rPr lang="ru-RU" sz="3600" dirty="0">
                <a:solidFill>
                  <a:schemeClr val="bg1"/>
                </a:solidFill>
              </a:rPr>
              <a:t>Целевая архитектура конечного продукта</a:t>
            </a:r>
            <a:endParaRPr sz="3400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1" y="1227469"/>
            <a:ext cx="8375074" cy="3789179"/>
          </a:xfrm>
          <a:prstGeom prst="rect">
            <a:avLst/>
          </a:prstGeom>
        </p:spPr>
      </p:pic>
      <p:pic>
        <p:nvPicPr>
          <p:cNvPr id="7" name="Google Shape;36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6471" y="156769"/>
            <a:ext cx="1078825" cy="124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/>
          <p:nvPr/>
        </p:nvSpPr>
        <p:spPr>
          <a:xfrm>
            <a:off x="721493" y="832471"/>
            <a:ext cx="77010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Roboto"/>
              <a:buNone/>
            </a:pPr>
            <a:r>
              <a:rPr lang="ru" sz="5300" b="1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Определение – это</a:t>
            </a:r>
            <a:endParaRPr sz="2300">
              <a:solidFill>
                <a:srgbClr val="3F299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8" name="Google Shape;368;p53"/>
          <p:cNvSpPr txBox="1"/>
          <p:nvPr/>
        </p:nvSpPr>
        <p:spPr>
          <a:xfrm>
            <a:off x="721500" y="1984175"/>
            <a:ext cx="7403400" cy="1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описание данных в виде набора сущностей, отношений между ними, атрибутов сущностей,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их типов данных, соглашений об именовании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правил проверки целостностей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4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Слайды с “кнопками” </a:t>
            </a:r>
            <a:endParaRPr/>
          </a:p>
        </p:txBody>
      </p:sp>
      <p:sp>
        <p:nvSpPr>
          <p:cNvPr id="374" name="Google Shape;374;p54"/>
          <p:cNvSpPr/>
          <p:nvPr/>
        </p:nvSpPr>
        <p:spPr>
          <a:xfrm>
            <a:off x="720000" y="1534575"/>
            <a:ext cx="5400900" cy="1427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Тезис 1/Определение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54"/>
          <p:cNvSpPr/>
          <p:nvPr/>
        </p:nvSpPr>
        <p:spPr>
          <a:xfrm>
            <a:off x="720000" y="3285100"/>
            <a:ext cx="5400900" cy="14274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Тезис 2 (выбирая его, словно щелкаем на него мышью,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в следующем слайде раскрываем выбранную 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мысль полностью) / Определение 2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3550" y="3889950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5"/>
          <p:cNvSpPr/>
          <p:nvPr/>
        </p:nvSpPr>
        <p:spPr>
          <a:xfrm>
            <a:off x="1010550" y="1550450"/>
            <a:ext cx="6878100" cy="14274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Определение</a:t>
            </a: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– </a:t>
            </a: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2" name="Google Shape;38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1800" y="2312100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6"/>
          <p:cNvSpPr txBox="1">
            <a:spLocks noGrp="1"/>
          </p:cNvSpPr>
          <p:nvPr>
            <p:ph type="title"/>
          </p:nvPr>
        </p:nvSpPr>
        <p:spPr>
          <a:xfrm>
            <a:off x="611950" y="318675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Заголовок: главная мысль слайда </a:t>
            </a:r>
            <a:endParaRPr/>
          </a:p>
        </p:txBody>
      </p:sp>
      <p:sp>
        <p:nvSpPr>
          <p:cNvPr id="388" name="Google Shape;388;p56"/>
          <p:cNvSpPr txBox="1">
            <a:spLocks noGrp="1"/>
          </p:cNvSpPr>
          <p:nvPr>
            <p:ph type="title"/>
          </p:nvPr>
        </p:nvSpPr>
        <p:spPr>
          <a:xfrm>
            <a:off x="611950" y="938325"/>
            <a:ext cx="67242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0">
                <a:latin typeface="Roboto Medium"/>
                <a:ea typeface="Roboto Medium"/>
                <a:cs typeface="Roboto Medium"/>
                <a:sym typeface="Roboto Medium"/>
              </a:rPr>
              <a:t>Подзаголовок – дополнение к основной мысли</a:t>
            </a:r>
            <a:endParaRPr sz="1500" b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9" name="Google Shape;389;p56"/>
          <p:cNvSpPr txBox="1"/>
          <p:nvPr/>
        </p:nvSpPr>
        <p:spPr>
          <a:xfrm>
            <a:off x="662850" y="1917013"/>
            <a:ext cx="4092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Источников много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от клиента может проходить через несколько различных микросервисов, причем в зависимости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различных аспектов, этот путь может состоять из разных узлов.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p56"/>
          <p:cNvSpPr/>
          <p:nvPr/>
        </p:nvSpPr>
        <p:spPr>
          <a:xfrm>
            <a:off x="6203150" y="1392225"/>
            <a:ext cx="2490600" cy="3093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место для иллюстрации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lvl="0">
              <a:buSzPts val="1100"/>
            </a:pPr>
            <a:r>
              <a:rPr lang="ru" sz="3000" dirty="0"/>
              <a:t>Тема: </a:t>
            </a:r>
            <a:r>
              <a:rPr lang="ru-RU" sz="3000" dirty="0"/>
              <a:t>«Организация хранения и обработки марок Честного Знака»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 smtClean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Коссе Надежда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31932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Системный архитектор, руководитель отдела разработки,</a:t>
            </a:r>
            <a:r>
              <a:rPr lang="en-US" sz="1300" dirty="0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 BI</a:t>
            </a:r>
            <a:r>
              <a:rPr lang="ru-RU" sz="1300" dirty="0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  -  ГК Невада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77" y="2244436"/>
            <a:ext cx="1563088" cy="15630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7"/>
          <p:cNvSpPr txBox="1">
            <a:spLocks noGrp="1"/>
          </p:cNvSpPr>
          <p:nvPr>
            <p:ph type="title"/>
          </p:nvPr>
        </p:nvSpPr>
        <p:spPr>
          <a:xfrm>
            <a:off x="638800" y="351150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sp>
        <p:nvSpPr>
          <p:cNvPr id="396" name="Google Shape;396;p57"/>
          <p:cNvSpPr txBox="1"/>
          <p:nvPr/>
        </p:nvSpPr>
        <p:spPr>
          <a:xfrm>
            <a:off x="611950" y="1269600"/>
            <a:ext cx="6066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и поговорим 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 мониторинге работы самих приложений.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с приложений и что такое трассировка.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клиента может проходить через несколько различных микросервисов.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 зависимости от различных аспектов, этот путь может состоять из разных узлов.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8"/>
          <p:cNvSpPr txBox="1"/>
          <p:nvPr/>
        </p:nvSpPr>
        <p:spPr>
          <a:xfrm>
            <a:off x="800575" y="1349525"/>
            <a:ext cx="7224600" cy="30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с приложений и что такое трассировка.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осуществлять сбор количественных показателей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 событиям, формирующим тренды с помощью метрик.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58"/>
          <p:cNvSpPr txBox="1">
            <a:spLocks noGrp="1"/>
          </p:cNvSpPr>
          <p:nvPr>
            <p:ph type="title"/>
          </p:nvPr>
        </p:nvSpPr>
        <p:spPr>
          <a:xfrm>
            <a:off x="611950" y="350875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pic>
        <p:nvPicPr>
          <p:cNvPr id="403" name="Google Shape;4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1468125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2410750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3353375"/>
            <a:ext cx="315075" cy="3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 txBox="1">
            <a:spLocks noGrp="1"/>
          </p:cNvSpPr>
          <p:nvPr>
            <p:ph type="title"/>
          </p:nvPr>
        </p:nvSpPr>
        <p:spPr>
          <a:xfrm>
            <a:off x="623400" y="34559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50505"/>
                </a:solidFill>
              </a:rPr>
              <a:t>Слайд со списком </a:t>
            </a:r>
            <a:endParaRPr>
              <a:solidFill>
                <a:srgbClr val="050505"/>
              </a:solidFill>
            </a:endParaRPr>
          </a:p>
        </p:txBody>
      </p:sp>
      <p:graphicFrame>
        <p:nvGraphicFramePr>
          <p:cNvPr id="411" name="Google Shape;411;p59"/>
          <p:cNvGraphicFramePr/>
          <p:nvPr/>
        </p:nvGraphicFramePr>
        <p:xfrm>
          <a:off x="623400" y="139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{F6E47900-FCD9-4C44-8424-05859C4BF5F7}</a:tableStyleId>
              </a:tblPr>
              <a:tblGrid>
                <a:gridCol w="489425"/>
                <a:gridCol w="6749575"/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0"/>
          <p:cNvSpPr txBox="1">
            <a:spLocks noGrp="1"/>
          </p:cNvSpPr>
          <p:nvPr>
            <p:ph type="title"/>
          </p:nvPr>
        </p:nvSpPr>
        <p:spPr>
          <a:xfrm>
            <a:off x="611950" y="326500"/>
            <a:ext cx="8214300" cy="11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Главная мысль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слайда  </a:t>
            </a:r>
            <a:endParaRPr/>
          </a:p>
        </p:txBody>
      </p:sp>
      <p:sp>
        <p:nvSpPr>
          <p:cNvPr id="417" name="Google Shape;417;p60"/>
          <p:cNvSpPr txBox="1">
            <a:spLocks noGrp="1"/>
          </p:cNvSpPr>
          <p:nvPr>
            <p:ph type="title"/>
          </p:nvPr>
        </p:nvSpPr>
        <p:spPr>
          <a:xfrm>
            <a:off x="611950" y="1646950"/>
            <a:ext cx="4239900" cy="24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случае, если мы обнаружили превышение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по какому-то определенному параметру, то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нам необходимо разобраться в причинах произошедшего, и здесь нам на помощь приходят журналы событий сервисов.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логах можно найти много полезной информации касающейся проблем в работе приложения, по сути, если событие в принципе логируется, то мы можем его найти и проанализировать.</a:t>
            </a:r>
            <a:endParaRPr sz="1300" b="0"/>
          </a:p>
        </p:txBody>
      </p:sp>
      <p:sp>
        <p:nvSpPr>
          <p:cNvPr id="418" name="Google Shape;418;p60"/>
          <p:cNvSpPr txBox="1"/>
          <p:nvPr/>
        </p:nvSpPr>
        <p:spPr>
          <a:xfrm>
            <a:off x="611950" y="4496675"/>
            <a:ext cx="4239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ссылка на источник кегль 11: </a:t>
            </a: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https://habr.com/ru/companies/rosatom/articles/841842/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60"/>
          <p:cNvSpPr/>
          <p:nvPr/>
        </p:nvSpPr>
        <p:spPr>
          <a:xfrm>
            <a:off x="5306100" y="0"/>
            <a:ext cx="38379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место для иллюстрации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 txBox="1">
            <a:spLocks noGrp="1"/>
          </p:cNvSpPr>
          <p:nvPr>
            <p:ph type="title"/>
          </p:nvPr>
        </p:nvSpPr>
        <p:spPr>
          <a:xfrm>
            <a:off x="623400" y="42597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3 колонками</a:t>
            </a:r>
            <a:endParaRPr/>
          </a:p>
        </p:txBody>
      </p:sp>
      <p:sp>
        <p:nvSpPr>
          <p:cNvPr id="425" name="Google Shape;425;p61"/>
          <p:cNvSpPr txBox="1"/>
          <p:nvPr/>
        </p:nvSpPr>
        <p:spPr>
          <a:xfrm>
            <a:off x="13943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61"/>
          <p:cNvSpPr txBox="1"/>
          <p:nvPr/>
        </p:nvSpPr>
        <p:spPr>
          <a:xfrm>
            <a:off x="36707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61"/>
          <p:cNvSpPr txBox="1"/>
          <p:nvPr/>
        </p:nvSpPr>
        <p:spPr>
          <a:xfrm>
            <a:off x="59471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8" name="Google Shape;42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3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10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6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1" name="Google Shape;431;p61"/>
          <p:cNvGrpSpPr/>
          <p:nvPr/>
        </p:nvGrpSpPr>
        <p:grpSpPr>
          <a:xfrm>
            <a:off x="6080501" y="248200"/>
            <a:ext cx="2783324" cy="1153950"/>
            <a:chOff x="6567151" y="248200"/>
            <a:chExt cx="2783324" cy="1153950"/>
          </a:xfrm>
        </p:grpSpPr>
        <p:pic>
          <p:nvPicPr>
            <p:cNvPr id="432" name="Google Shape;432;p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67151" y="248200"/>
              <a:ext cx="2783324" cy="1153950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433" name="Google Shape;433;p61"/>
            <p:cNvSpPr txBox="1"/>
            <p:nvPr/>
          </p:nvSpPr>
          <p:spPr>
            <a:xfrm>
              <a:off x="6966546" y="434875"/>
              <a:ext cx="22215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>
                  <a:latin typeface="Roboto"/>
                  <a:ea typeface="Roboto"/>
                  <a:cs typeface="Roboto"/>
                  <a:sym typeface="Roboto"/>
                </a:rPr>
                <a:t>поменяйте иконки на подходящие по смыслу (слайд 100)</a:t>
              </a:r>
              <a:endParaRPr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2"/>
          <p:cNvSpPr txBox="1">
            <a:spLocks noGrp="1"/>
          </p:cNvSpPr>
          <p:nvPr>
            <p:ph type="title"/>
          </p:nvPr>
        </p:nvSpPr>
        <p:spPr>
          <a:xfrm>
            <a:off x="500550" y="28057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Сравнение двух кейсов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endParaRPr/>
          </a:p>
        </p:txBody>
      </p:sp>
      <p:sp>
        <p:nvSpPr>
          <p:cNvPr id="439" name="Google Shape;439;p62"/>
          <p:cNvSpPr/>
          <p:nvPr/>
        </p:nvSpPr>
        <p:spPr>
          <a:xfrm>
            <a:off x="4795100" y="1522725"/>
            <a:ext cx="3414600" cy="2400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62"/>
          <p:cNvSpPr/>
          <p:nvPr/>
        </p:nvSpPr>
        <p:spPr>
          <a:xfrm>
            <a:off x="934300" y="1522725"/>
            <a:ext cx="3414600" cy="2400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p62"/>
          <p:cNvSpPr txBox="1"/>
          <p:nvPr/>
        </p:nvSpPr>
        <p:spPr>
          <a:xfrm>
            <a:off x="1040225" y="1993025"/>
            <a:ext cx="3414600" cy="16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похожи на атомы, которые складываются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p62"/>
          <p:cNvSpPr txBox="1"/>
          <p:nvPr/>
        </p:nvSpPr>
        <p:spPr>
          <a:xfrm>
            <a:off x="5005100" y="2000675"/>
            <a:ext cx="3204600" cy="16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качестве примеров: текущая глубина очереди может быть смоделирована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индикатор, количество входящих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HTTP-запросов может быть смоделировано как счетчик, обновления которого агрегируются простым сложением.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p62"/>
          <p:cNvSpPr txBox="1"/>
          <p:nvPr/>
        </p:nvSpPr>
        <p:spPr>
          <a:xfrm>
            <a:off x="1040225" y="1637850"/>
            <a:ext cx="1482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Кейс 1</a:t>
            </a:r>
            <a:endParaRPr sz="1700" b="1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62"/>
          <p:cNvSpPr txBox="1"/>
          <p:nvPr/>
        </p:nvSpPr>
        <p:spPr>
          <a:xfrm>
            <a:off x="5005100" y="1637850"/>
            <a:ext cx="1482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2AB7E4"/>
                </a:solidFill>
                <a:latin typeface="Roboto"/>
                <a:ea typeface="Roboto"/>
                <a:cs typeface="Roboto"/>
                <a:sym typeface="Roboto"/>
              </a:rPr>
              <a:t>Кейс 2</a:t>
            </a:r>
            <a:endParaRPr sz="1700" b="1">
              <a:solidFill>
                <a:srgbClr val="2AB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2050" y="0"/>
            <a:ext cx="921605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3"/>
          <p:cNvSpPr/>
          <p:nvPr/>
        </p:nvSpPr>
        <p:spPr>
          <a:xfrm>
            <a:off x="1850100" y="80475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63"/>
          <p:cNvSpPr/>
          <p:nvPr/>
        </p:nvSpPr>
        <p:spPr>
          <a:xfrm>
            <a:off x="1850100" y="2134582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63"/>
          <p:cNvSpPr/>
          <p:nvPr/>
        </p:nvSpPr>
        <p:spPr>
          <a:xfrm>
            <a:off x="1850100" y="346440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63"/>
          <p:cNvSpPr txBox="1"/>
          <p:nvPr/>
        </p:nvSpPr>
        <p:spPr>
          <a:xfrm>
            <a:off x="2234263" y="92850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63"/>
          <p:cNvSpPr txBox="1"/>
          <p:nvPr/>
        </p:nvSpPr>
        <p:spPr>
          <a:xfrm>
            <a:off x="2234263" y="21964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63"/>
          <p:cNvSpPr txBox="1"/>
          <p:nvPr/>
        </p:nvSpPr>
        <p:spPr>
          <a:xfrm>
            <a:off x="2234263" y="35881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4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Заголовок: главная мысль слайда </a:t>
            </a:r>
            <a:endParaRPr/>
          </a:p>
        </p:txBody>
      </p:sp>
      <p:sp>
        <p:nvSpPr>
          <p:cNvPr id="461" name="Google Shape;461;p64"/>
          <p:cNvSpPr/>
          <p:nvPr/>
        </p:nvSpPr>
        <p:spPr>
          <a:xfrm>
            <a:off x="6148300" y="1441775"/>
            <a:ext cx="2623800" cy="3105900"/>
          </a:xfrm>
          <a:prstGeom prst="roundRect">
            <a:avLst>
              <a:gd name="adj" fmla="val 1397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64"/>
          <p:cNvSpPr txBox="1"/>
          <p:nvPr/>
        </p:nvSpPr>
        <p:spPr>
          <a:xfrm>
            <a:off x="6237700" y="1888650"/>
            <a:ext cx="2445000" cy="21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Место для кейса на полях: разместите здесь пример, иллюстрирующий вашу мысль, интересный факт, ссылку на дополнительный источник информации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и т.д.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63" name="Google Shape;463;p64"/>
          <p:cNvSpPr txBox="1"/>
          <p:nvPr/>
        </p:nvSpPr>
        <p:spPr>
          <a:xfrm>
            <a:off x="600400" y="1584975"/>
            <a:ext cx="5053500" cy="23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Какими средствами и как можно осуществлять сбор метрик с приложений и что такое трассировка.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4" name="Google Shape;46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2000" y="3843575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5"/>
          <p:cNvSpPr txBox="1"/>
          <p:nvPr/>
        </p:nvSpPr>
        <p:spPr>
          <a:xfrm>
            <a:off x="56760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Мысль,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объединяющая пункты списка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70" name="Google Shape;470;p65"/>
          <p:cNvGraphicFramePr/>
          <p:nvPr/>
        </p:nvGraphicFramePr>
        <p:xfrm>
          <a:off x="4917613" y="64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{F6E47900-FCD9-4C44-8424-05859C4BF5F7}</a:tableStyleId>
              </a:tblPr>
              <a:tblGrid>
                <a:gridCol w="3795750"/>
              </a:tblGrid>
              <a:tr h="445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5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471" name="Google Shape;47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1024700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2453675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3882650"/>
            <a:ext cx="315075" cy="3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766" y="2154250"/>
            <a:ext cx="1432496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79" name="Google Shape;47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38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0" name="Google Shape;480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8124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1" name="Google Shape;481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3276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2" name="Google Shape;482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7946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3" name="Google Shape;483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04655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484" name="Google Shape;484;p66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485" name="Google Shape;485;p66"/>
          <p:cNvSpPr txBox="1"/>
          <p:nvPr/>
        </p:nvSpPr>
        <p:spPr>
          <a:xfrm>
            <a:off x="666741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66"/>
          <p:cNvSpPr txBox="1"/>
          <p:nvPr/>
        </p:nvSpPr>
        <p:spPr>
          <a:xfrm>
            <a:off x="2051513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66"/>
          <p:cNvSpPr txBox="1"/>
          <p:nvPr/>
        </p:nvSpPr>
        <p:spPr>
          <a:xfrm>
            <a:off x="3426048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66"/>
          <p:cNvSpPr txBox="1"/>
          <p:nvPr/>
        </p:nvSpPr>
        <p:spPr>
          <a:xfrm>
            <a:off x="4796971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66"/>
          <p:cNvSpPr txBox="1"/>
          <p:nvPr/>
        </p:nvSpPr>
        <p:spPr>
          <a:xfrm>
            <a:off x="6175865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66"/>
          <p:cNvSpPr txBox="1"/>
          <p:nvPr/>
        </p:nvSpPr>
        <p:spPr>
          <a:xfrm>
            <a:off x="7518328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6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1" name="Google Shape;49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3490" y="3229250"/>
            <a:ext cx="1489885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2" name="Google Shape;49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675" y="3229251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3" name="Google Shape;493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3522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4" name="Google Shape;494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4166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5" name="Google Shape;495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13507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6" name="Google Shape;496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24569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497" name="Google Shape;497;p66"/>
          <p:cNvSpPr txBox="1"/>
          <p:nvPr/>
        </p:nvSpPr>
        <p:spPr>
          <a:xfrm>
            <a:off x="576814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" name="Google Shape;498;p66"/>
          <p:cNvSpPr txBox="1"/>
          <p:nvPr/>
        </p:nvSpPr>
        <p:spPr>
          <a:xfrm>
            <a:off x="2017063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" name="Google Shape;499;p66"/>
          <p:cNvSpPr txBox="1"/>
          <p:nvPr/>
        </p:nvSpPr>
        <p:spPr>
          <a:xfrm>
            <a:off x="3446664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 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p66"/>
          <p:cNvSpPr txBox="1"/>
          <p:nvPr/>
        </p:nvSpPr>
        <p:spPr>
          <a:xfrm>
            <a:off x="4872508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66"/>
          <p:cNvSpPr txBox="1"/>
          <p:nvPr/>
        </p:nvSpPr>
        <p:spPr>
          <a:xfrm>
            <a:off x="6306643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66"/>
          <p:cNvSpPr txBox="1"/>
          <p:nvPr/>
        </p:nvSpPr>
        <p:spPr>
          <a:xfrm>
            <a:off x="7702888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6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751166376"/>
              </p:ext>
            </p:extLst>
          </p:nvPr>
        </p:nvGraphicFramePr>
        <p:xfrm>
          <a:off x="952500" y="2382125"/>
          <a:ext cx="7239000" cy="3402942"/>
        </p:xfrm>
        <a:graphic>
          <a:graphicData uri="http://schemas.openxmlformats.org/drawingml/2006/table">
            <a:tbl>
              <a:tblPr>
                <a:noFill/>
                <a:tableStyleId>{F6E47900-FCD9-4C44-8424-05859C4BF5F7}</a:tableStyleId>
              </a:tblPr>
              <a:tblGrid>
                <a:gridCol w="489425"/>
                <a:gridCol w="6749575"/>
              </a:tblGrid>
              <a:tr h="89023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Обеспечить хранение марок с учетом вложеннсти Транспортная упаковка – групповая</a:t>
                      </a:r>
                      <a:r>
                        <a:rPr lang="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упаковка - штука.</a:t>
                      </a:r>
                      <a:r>
                        <a:rPr lang="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Получать состав </a:t>
                      </a:r>
                      <a:r>
                        <a:rPr lang="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до единичной марки из Честного Знака или из ИС владельца товара (для товара на отвественном хранении)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0949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Обеспечить запрос,</a:t>
                      </a:r>
                      <a:r>
                        <a:rPr lang="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обработку и хранения текущего статуса и владельца марки.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0949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Передавать по запросу друних ИС через </a:t>
                      </a:r>
                      <a:r>
                        <a:rPr lang="en-US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http</a:t>
                      </a: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-сервис данные о марках в документах.</a:t>
                      </a:r>
                      <a:r>
                        <a:rPr lang="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 </a:t>
                      </a: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результатам анализа данных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3105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4445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" sz="1500" dirty="0" smtClean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Обеспечить хранение и обработку марок Честного Знака в отдельной базе.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08" name="Google Shape;50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09" name="Google Shape;50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10" name="Google Shape;510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11" name="Google Shape;511;p67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12" name="Google Shape;512;p67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67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67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5" name="Google Shape;515;p67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16" name="Google Shape;516;p67"/>
          <p:cNvGraphicFramePr/>
          <p:nvPr/>
        </p:nvGraphicFramePr>
        <p:xfrm>
          <a:off x="922850" y="3116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{F6E47900-FCD9-4C44-8424-05859C4BF5F7}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26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2" name="Google Shape;52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014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3" name="Google Shape;523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940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4" name="Google Shape;524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7926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5" name="Google Shape;525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8892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26" name="Google Shape;526;p68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27" name="Google Shape;527;p68"/>
          <p:cNvSpPr txBox="1"/>
          <p:nvPr/>
        </p:nvSpPr>
        <p:spPr>
          <a:xfrm>
            <a:off x="7867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" name="Google Shape;528;p68"/>
          <p:cNvSpPr txBox="1"/>
          <p:nvPr/>
        </p:nvSpPr>
        <p:spPr>
          <a:xfrm>
            <a:off x="2436168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9" name="Google Shape;529;p68"/>
          <p:cNvSpPr txBox="1"/>
          <p:nvPr/>
        </p:nvSpPr>
        <p:spPr>
          <a:xfrm>
            <a:off x="4057095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0" name="Google Shape;530;p68"/>
          <p:cNvSpPr txBox="1"/>
          <p:nvPr/>
        </p:nvSpPr>
        <p:spPr>
          <a:xfrm>
            <a:off x="57380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1" name="Google Shape;531;p68"/>
          <p:cNvSpPr txBox="1"/>
          <p:nvPr/>
        </p:nvSpPr>
        <p:spPr>
          <a:xfrm>
            <a:off x="7419047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32" name="Google Shape;532;p68"/>
          <p:cNvGraphicFramePr/>
          <p:nvPr/>
        </p:nvGraphicFramePr>
        <p:xfrm>
          <a:off x="496600" y="3116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{F6E47900-FCD9-4C44-8424-05859C4BF5F7}</a:tableStyleId>
              </a:tblPr>
              <a:tblGrid>
                <a:gridCol w="1655100"/>
                <a:gridCol w="1655100"/>
                <a:gridCol w="1655100"/>
                <a:gridCol w="1655100"/>
                <a:gridCol w="1655100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775" y="1462600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38" name="Google Shape;53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775" y="217579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39" name="Google Shape;539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9775" y="285206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40" name="Google Shape;540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9775" y="3519916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41" name="Google Shape;541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9775" y="4187778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42" name="Google Shape;542;p69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43" name="Google Shape;543;p69"/>
          <p:cNvSpPr txBox="1"/>
          <p:nvPr/>
        </p:nvSpPr>
        <p:spPr>
          <a:xfrm>
            <a:off x="1508200" y="1552261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4" name="Google Shape;544;p69"/>
          <p:cNvSpPr txBox="1"/>
          <p:nvPr/>
        </p:nvSpPr>
        <p:spPr>
          <a:xfrm>
            <a:off x="1508200" y="226545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" name="Google Shape;545;p69"/>
          <p:cNvSpPr txBox="1"/>
          <p:nvPr/>
        </p:nvSpPr>
        <p:spPr>
          <a:xfrm>
            <a:off x="1508200" y="294172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6" name="Google Shape;546;p69"/>
          <p:cNvSpPr txBox="1"/>
          <p:nvPr/>
        </p:nvSpPr>
        <p:spPr>
          <a:xfrm>
            <a:off x="1508200" y="3609577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7" name="Google Shape;547;p69"/>
          <p:cNvSpPr txBox="1"/>
          <p:nvPr/>
        </p:nvSpPr>
        <p:spPr>
          <a:xfrm>
            <a:off x="1508200" y="4277439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48" name="Google Shape;548;p69"/>
          <p:cNvGraphicFramePr/>
          <p:nvPr/>
        </p:nvGraphicFramePr>
        <p:xfrm>
          <a:off x="2781050" y="143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{F6E47900-FCD9-4C44-8424-05859C4BF5F7}</a:tableStyleId>
              </a:tblPr>
              <a:tblGrid>
                <a:gridCol w="5494225"/>
              </a:tblGrid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9166" y="1028450"/>
            <a:ext cx="5861734" cy="425695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70"/>
          <p:cNvSpPr/>
          <p:nvPr/>
        </p:nvSpPr>
        <p:spPr>
          <a:xfrm>
            <a:off x="4701625" y="1717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5" name="Google Shape;555;p70"/>
          <p:cNvSpPr/>
          <p:nvPr/>
        </p:nvSpPr>
        <p:spPr>
          <a:xfrm>
            <a:off x="5652425" y="284277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6" name="Google Shape;556;p70"/>
          <p:cNvSpPr/>
          <p:nvPr/>
        </p:nvSpPr>
        <p:spPr>
          <a:xfrm>
            <a:off x="5197600" y="39678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7" name="Google Shape;557;p70"/>
          <p:cNvSpPr/>
          <p:nvPr/>
        </p:nvSpPr>
        <p:spPr>
          <a:xfrm>
            <a:off x="3180175" y="42872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8" name="Google Shape;558;p70"/>
          <p:cNvSpPr/>
          <p:nvPr/>
        </p:nvSpPr>
        <p:spPr>
          <a:xfrm>
            <a:off x="1617075" y="3521863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9" name="Google Shape;559;p70"/>
          <p:cNvSpPr/>
          <p:nvPr/>
        </p:nvSpPr>
        <p:spPr>
          <a:xfrm>
            <a:off x="1380700" y="2574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0" name="Google Shape;560;p70"/>
          <p:cNvSpPr txBox="1"/>
          <p:nvPr/>
        </p:nvSpPr>
        <p:spPr>
          <a:xfrm>
            <a:off x="592975" y="381950"/>
            <a:ext cx="8550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Определения, которые нужно сгруппировать</a:t>
            </a:r>
            <a:endParaRPr/>
          </a:p>
        </p:txBody>
      </p:sp>
      <p:sp>
        <p:nvSpPr>
          <p:cNvPr id="561" name="Google Shape;561;p70"/>
          <p:cNvSpPr txBox="1"/>
          <p:nvPr/>
        </p:nvSpPr>
        <p:spPr>
          <a:xfrm>
            <a:off x="3457909" y="2796575"/>
            <a:ext cx="1739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Центральное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2" name="Google Shape;562;p70"/>
          <p:cNvSpPr/>
          <p:nvPr/>
        </p:nvSpPr>
        <p:spPr>
          <a:xfrm>
            <a:off x="2537225" y="162752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3" name="Google Shape;563;p70"/>
          <p:cNvSpPr txBox="1"/>
          <p:nvPr/>
        </p:nvSpPr>
        <p:spPr>
          <a:xfrm>
            <a:off x="1499775" y="2690200"/>
            <a:ext cx="139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4" name="Google Shape;564;p70"/>
          <p:cNvSpPr txBox="1"/>
          <p:nvPr/>
        </p:nvSpPr>
        <p:spPr>
          <a:xfrm>
            <a:off x="2609976" y="1762525"/>
            <a:ext cx="1476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5" name="Google Shape;565;p70"/>
          <p:cNvSpPr txBox="1"/>
          <p:nvPr/>
        </p:nvSpPr>
        <p:spPr>
          <a:xfrm>
            <a:off x="4802581" y="183320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" name="Google Shape;566;p70"/>
          <p:cNvSpPr txBox="1"/>
          <p:nvPr/>
        </p:nvSpPr>
        <p:spPr>
          <a:xfrm>
            <a:off x="5760402" y="2958263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7" name="Google Shape;567;p70"/>
          <p:cNvSpPr txBox="1"/>
          <p:nvPr/>
        </p:nvSpPr>
        <p:spPr>
          <a:xfrm>
            <a:off x="5301135" y="408335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8" name="Google Shape;568;p70"/>
          <p:cNvSpPr txBox="1"/>
          <p:nvPr/>
        </p:nvSpPr>
        <p:spPr>
          <a:xfrm>
            <a:off x="3295713" y="4402745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9" name="Google Shape;569;p70"/>
          <p:cNvSpPr txBox="1"/>
          <p:nvPr/>
        </p:nvSpPr>
        <p:spPr>
          <a:xfrm>
            <a:off x="1718200" y="3617868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1"/>
          <p:cNvSpPr txBox="1">
            <a:spLocks noGrp="1"/>
          </p:cNvSpPr>
          <p:nvPr>
            <p:ph type="title"/>
          </p:nvPr>
        </p:nvSpPr>
        <p:spPr>
          <a:xfrm>
            <a:off x="623400" y="42054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1</a:t>
            </a:r>
            <a:endParaRPr/>
          </a:p>
        </p:txBody>
      </p:sp>
      <p:sp>
        <p:nvSpPr>
          <p:cNvPr id="575" name="Google Shape;575;p71"/>
          <p:cNvSpPr txBox="1">
            <a:spLocks noGrp="1"/>
          </p:cNvSpPr>
          <p:nvPr>
            <p:ph type="subTitle" idx="1"/>
          </p:nvPr>
        </p:nvSpPr>
        <p:spPr>
          <a:xfrm>
            <a:off x="754725" y="1516450"/>
            <a:ext cx="8029200" cy="3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71"/>
          <p:cNvSpPr/>
          <p:nvPr/>
        </p:nvSpPr>
        <p:spPr>
          <a:xfrm>
            <a:off x="2382100" y="2921900"/>
            <a:ext cx="1524900" cy="189300"/>
          </a:xfrm>
          <a:prstGeom prst="rect">
            <a:avLst/>
          </a:prstGeom>
          <a:noFill/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71"/>
          <p:cNvSpPr/>
          <p:nvPr/>
        </p:nvSpPr>
        <p:spPr>
          <a:xfrm>
            <a:off x="5605325" y="2159450"/>
            <a:ext cx="2663700" cy="45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(n * 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sizeof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int*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600"/>
          </a:p>
        </p:txBody>
      </p:sp>
      <p:cxnSp>
        <p:nvCxnSpPr>
          <p:cNvPr id="578" name="Google Shape;578;p71"/>
          <p:cNvCxnSpPr>
            <a:stCxn id="577" idx="1"/>
            <a:endCxn id="576" idx="3"/>
          </p:cNvCxnSpPr>
          <p:nvPr/>
        </p:nvCxnSpPr>
        <p:spPr>
          <a:xfrm flipH="1">
            <a:off x="3907025" y="2386250"/>
            <a:ext cx="1698300" cy="630300"/>
          </a:xfrm>
          <a:prstGeom prst="curvedConnector3">
            <a:avLst>
              <a:gd name="adj1" fmla="val 50001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2</a:t>
            </a:r>
            <a:endParaRPr/>
          </a:p>
        </p:txBody>
      </p:sp>
      <p:sp>
        <p:nvSpPr>
          <p:cNvPr id="584" name="Google Shape;584;p72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3</a:t>
            </a:r>
            <a:endParaRPr/>
          </a:p>
        </p:txBody>
      </p:sp>
      <p:sp>
        <p:nvSpPr>
          <p:cNvPr id="590" name="Google Shape;590;p73"/>
          <p:cNvSpPr txBox="1">
            <a:spLocks noGrp="1"/>
          </p:cNvSpPr>
          <p:nvPr>
            <p:ph type="subTitle" idx="1"/>
          </p:nvPr>
        </p:nvSpPr>
        <p:spPr>
          <a:xfrm>
            <a:off x="754725" y="1516450"/>
            <a:ext cx="81819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int **a;  // указатель на указатель на строку элементов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int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system("chcp 1251");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system("cls");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строк: 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столбцов: 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Выделение памяти под указатели на строки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(int**)malloc(n * sizeof(int*));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Ввод элементов массива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for (i = 0; i&lt;n; i++)  // цикл по строкам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// Выделение памяти под хранение строк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(int*)malloc(m * sizeof(int));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for (j = 0; j&lt;m; j++)  // цикл по столбцам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printf("a[%d][%d] = ",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scanf("%d",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}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и текстом </a:t>
            </a:r>
            <a:endParaRPr/>
          </a:p>
        </p:txBody>
      </p:sp>
      <p:sp>
        <p:nvSpPr>
          <p:cNvPr id="596" name="Google Shape;596;p7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</a:t>
            </a:r>
            <a:r>
              <a:rPr lang="ru">
                <a:solidFill>
                  <a:srgbClr val="0645AD"/>
                </a:solidFill>
              </a:rPr>
              <a:t> 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строку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/>
          </a:p>
        </p:txBody>
      </p:sp>
      <p:sp>
        <p:nvSpPr>
          <p:cNvPr id="597" name="Google Shape;597;p74"/>
          <p:cNvSpPr txBox="1">
            <a:spLocks noGrp="1"/>
          </p:cNvSpPr>
          <p:nvPr>
            <p:ph type="subTitle" idx="1"/>
          </p:nvPr>
        </p:nvSpPr>
        <p:spPr>
          <a:xfrm>
            <a:off x="530000" y="1152250"/>
            <a:ext cx="7862400" cy="8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1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2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3</a:t>
            </a:r>
            <a:endParaRPr sz="15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5"/>
          <p:cNvSpPr txBox="1">
            <a:spLocks noGrp="1"/>
          </p:cNvSpPr>
          <p:nvPr>
            <p:ph type="title"/>
          </p:nvPr>
        </p:nvSpPr>
        <p:spPr>
          <a:xfrm>
            <a:off x="654850" y="40114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603" name="Google Shape;603;p75"/>
          <p:cNvGraphicFramePr/>
          <p:nvPr/>
        </p:nvGraphicFramePr>
        <p:xfrm>
          <a:off x="654850" y="136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{F6E47900-FCD9-4C44-8424-05859C4BF5F7}</a:tableStyleId>
              </a:tblPr>
              <a:tblGrid>
                <a:gridCol w="2269775"/>
                <a:gridCol w="2636825"/>
                <a:gridCol w="2927675"/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6"/>
          <p:cNvSpPr txBox="1">
            <a:spLocks noGrp="1"/>
          </p:cNvSpPr>
          <p:nvPr>
            <p:ph type="title"/>
          </p:nvPr>
        </p:nvSpPr>
        <p:spPr>
          <a:xfrm>
            <a:off x="608700" y="4294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609" name="Google Shape;609;p76"/>
          <p:cNvGraphicFramePr/>
          <p:nvPr/>
        </p:nvGraphicFramePr>
        <p:xfrm>
          <a:off x="608700" y="1378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{F6E47900-FCD9-4C44-8424-05859C4BF5F7}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2" name="TextBox 1"/>
          <p:cNvSpPr txBox="1"/>
          <p:nvPr/>
        </p:nvSpPr>
        <p:spPr>
          <a:xfrm>
            <a:off x="737755" y="1426624"/>
            <a:ext cx="8001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t">
              <a:buFont typeface="+mj-lt"/>
              <a:buAutoNum type="arabicPeriod"/>
            </a:pPr>
            <a:r>
              <a:rPr lang="ru-RU" dirty="0"/>
              <a:t>1С конфигуратор</a:t>
            </a:r>
            <a:r>
              <a:rPr lang="en-US" dirty="0"/>
              <a:t> + </a:t>
            </a:r>
            <a:r>
              <a:rPr lang="ru-RU" dirty="0"/>
              <a:t>БСП </a:t>
            </a:r>
            <a:r>
              <a:rPr lang="ru-RU" dirty="0" err="1"/>
              <a:t>демо</a:t>
            </a:r>
            <a:endParaRPr lang="ru-RU" dirty="0"/>
          </a:p>
          <a:p>
            <a:pPr marL="342900" indent="-342900" fontAlgn="t">
              <a:buFont typeface="+mj-lt"/>
              <a:buAutoNum type="arabicPeriod"/>
            </a:pPr>
            <a:r>
              <a:rPr lang="en-US" dirty="0"/>
              <a:t>Apache </a:t>
            </a:r>
            <a:r>
              <a:rPr lang="ru-RU" dirty="0"/>
              <a:t>2.4 и </a:t>
            </a:r>
            <a:r>
              <a:rPr lang="en-US" dirty="0"/>
              <a:t>http-</a:t>
            </a:r>
            <a:r>
              <a:rPr lang="ru-RU" dirty="0"/>
              <a:t>сервис</a:t>
            </a:r>
          </a:p>
          <a:p>
            <a:pPr marL="342900" indent="-342900" fontAlgn="t">
              <a:buFont typeface="+mj-lt"/>
              <a:buAutoNum type="arabicPeriod"/>
            </a:pPr>
            <a:r>
              <a:rPr lang="en-US" dirty="0" smtClean="0"/>
              <a:t>Apache Kafka </a:t>
            </a:r>
            <a:r>
              <a:rPr lang="en-US" dirty="0"/>
              <a:t>+ </a:t>
            </a:r>
            <a:r>
              <a:rPr lang="en-US" dirty="0" smtClean="0"/>
              <a:t>Docker + Offset Explorer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Visual studio code + </a:t>
            </a:r>
            <a:r>
              <a:rPr lang="en-US" dirty="0" err="1"/>
              <a:t>PlantUML</a:t>
            </a:r>
            <a:endParaRPr lang="ru-RU" dirty="0"/>
          </a:p>
          <a:p>
            <a:pPr marL="342900" indent="-342900" fontAlgn="t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 + </a:t>
            </a:r>
            <a:r>
              <a:rPr lang="en-US" dirty="0" err="1" smtClean="0"/>
              <a:t>gir</a:t>
            </a:r>
            <a:r>
              <a:rPr lang="en-US" dirty="0" smtClean="0"/>
              <a:t> </a:t>
            </a:r>
            <a:r>
              <a:rPr lang="en-US" dirty="0" err="1" smtClean="0"/>
              <a:t>extentions</a:t>
            </a:r>
            <a:r>
              <a:rPr lang="en-US" dirty="0" smtClean="0"/>
              <a:t> _ </a:t>
            </a:r>
            <a:r>
              <a:rPr lang="en-US" dirty="0" err="1" smtClean="0"/>
              <a:t>github</a:t>
            </a:r>
            <a:endParaRPr lang="ru-RU" dirty="0" smtClean="0"/>
          </a:p>
          <a:p>
            <a:pPr marL="342900" indent="-342900" fontAlgn="t">
              <a:buFont typeface="+mj-lt"/>
              <a:buAutoNum type="arabicPeriod"/>
            </a:pPr>
            <a:r>
              <a:rPr lang="ru-RU" dirty="0"/>
              <a:t>Д</a:t>
            </a:r>
            <a:r>
              <a:rPr lang="ru-RU" dirty="0" smtClean="0"/>
              <a:t>иаграмма </a:t>
            </a:r>
            <a:r>
              <a:rPr lang="en-US" dirty="0"/>
              <a:t>ER-</a:t>
            </a:r>
            <a:r>
              <a:rPr lang="ru-RU" dirty="0"/>
              <a:t>типа объектов </a:t>
            </a:r>
            <a:r>
              <a:rPr lang="ru-RU" dirty="0" smtClean="0"/>
              <a:t>1С, 1С Накидка</a:t>
            </a:r>
          </a:p>
          <a:p>
            <a:pPr marL="342900" indent="-342900" fontAlgn="t">
              <a:buFont typeface="+mj-lt"/>
              <a:buAutoNum type="arabicPeriod"/>
            </a:pPr>
            <a:endParaRPr lang="ru-RU" dirty="0"/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"/>
            <a:ext cx="9144003" cy="5103318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77"/>
          <p:cNvSpPr txBox="1"/>
          <p:nvPr/>
        </p:nvSpPr>
        <p:spPr>
          <a:xfrm>
            <a:off x="720000" y="696425"/>
            <a:ext cx="7130700" cy="3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Единственно верного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решения не существует.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Хотя существует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много неверных.</a:t>
            </a:r>
            <a:endParaRPr sz="5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endParaRPr sz="25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16" name="Google Shape;616;p77"/>
          <p:cNvSpPr txBox="1"/>
          <p:nvPr/>
        </p:nvSpPr>
        <p:spPr>
          <a:xfrm>
            <a:off x="5527975" y="3851825"/>
            <a:ext cx="341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Дэвид Акин, NASA</a:t>
            </a:r>
            <a:endParaRPr sz="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sp>
        <p:nvSpPr>
          <p:cNvPr id="2" name="TextBox 1"/>
          <p:cNvSpPr txBox="1"/>
          <p:nvPr/>
        </p:nvSpPr>
        <p:spPr>
          <a:xfrm>
            <a:off x="696191" y="1226127"/>
            <a:ext cx="5902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/>
              <a:t>Репозиторий</a:t>
            </a:r>
            <a:r>
              <a:rPr lang="ru-RU" dirty="0" smtClean="0"/>
              <a:t> проекта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github.com/Taynis/projecta2025.git</a:t>
            </a:r>
            <a:endParaRPr lang="ru-RU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696191" y="1932709"/>
            <a:ext cx="753340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MVP </a:t>
            </a:r>
            <a:r>
              <a:rPr lang="ru-RU" dirty="0" smtClean="0"/>
              <a:t>продукт проект представляет собой две базы 1С : </a:t>
            </a:r>
          </a:p>
          <a:p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1С Марки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1С База имитирующая  </a:t>
            </a:r>
            <a:r>
              <a:rPr lang="en-US" dirty="0" smtClean="0"/>
              <a:t>ERP </a:t>
            </a:r>
            <a:r>
              <a:rPr lang="ru-RU" dirty="0" smtClean="0"/>
              <a:t>и обмен  </a:t>
            </a:r>
            <a:r>
              <a:rPr lang="en-US" dirty="0" smtClean="0"/>
              <a:t>WMC</a:t>
            </a:r>
            <a:r>
              <a:rPr lang="ru-RU" dirty="0" smtClean="0"/>
              <a:t>-</a:t>
            </a:r>
            <a:r>
              <a:rPr lang="en-US" dirty="0" smtClean="0"/>
              <a:t>ERP</a:t>
            </a:r>
            <a:r>
              <a:rPr lang="ru-RU" dirty="0" smtClean="0"/>
              <a:t>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ru-RU" dirty="0" smtClean="0"/>
              <a:t>      Обмен между базами производится с помощью </a:t>
            </a:r>
            <a:r>
              <a:rPr lang="en-US" dirty="0" smtClean="0"/>
              <a:t>http-</a:t>
            </a:r>
            <a:r>
              <a:rPr lang="ru-RU" dirty="0" smtClean="0"/>
              <a:t>сервиса  и </a:t>
            </a:r>
            <a:r>
              <a:rPr lang="en-US" dirty="0" smtClean="0"/>
              <a:t>Kafka</a:t>
            </a:r>
            <a:r>
              <a:rPr lang="ru-RU" dirty="0" smtClean="0"/>
              <a:t>.  </a:t>
            </a:r>
          </a:p>
          <a:p>
            <a:endParaRPr lang="en-US" dirty="0" smtClean="0"/>
          </a:p>
          <a:p>
            <a:pPr algn="just"/>
            <a:r>
              <a:rPr lang="ru-RU" dirty="0" smtClean="0"/>
              <a:t>        При интерактивном получении марок по  </a:t>
            </a:r>
            <a:r>
              <a:rPr lang="en-US" dirty="0" smtClean="0"/>
              <a:t>http-</a:t>
            </a:r>
            <a:r>
              <a:rPr lang="ru-RU" dirty="0" smtClean="0"/>
              <a:t>сервису  включен замер производительности, что позволит в дальнейшем без реализации  полного функционала сделать выводы о применимости такой технологии на больших объемах марок.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/>
              <a:t>Целевая архитектура конечного продукта</a:t>
            </a:r>
            <a:endParaRPr sz="3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1" y="989573"/>
            <a:ext cx="8427028" cy="402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68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458986" y="330724"/>
            <a:ext cx="2543987" cy="614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/>
              <a:t>Архитектура </a:t>
            </a:r>
            <a:r>
              <a:rPr lang="en-US" sz="3000" dirty="0" smtClean="0"/>
              <a:t>MVP </a:t>
            </a:r>
            <a:r>
              <a:rPr lang="ru-RU" sz="3000" dirty="0" smtClean="0"/>
              <a:t>продукта</a:t>
            </a:r>
            <a:endParaRPr sz="30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618" y="91931"/>
            <a:ext cx="5850082" cy="500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91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grpSp>
        <p:nvGrpSpPr>
          <p:cNvPr id="205" name="Google Shape;205;p41"/>
          <p:cNvGrpSpPr/>
          <p:nvPr/>
        </p:nvGrpSpPr>
        <p:grpSpPr>
          <a:xfrm>
            <a:off x="3680645" y="990703"/>
            <a:ext cx="5151638" cy="2178707"/>
            <a:chOff x="3450575" y="752750"/>
            <a:chExt cx="5006451" cy="2031050"/>
          </a:xfrm>
        </p:grpSpPr>
        <p:pic>
          <p:nvPicPr>
            <p:cNvPr id="206" name="Google Shape;206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50575" y="752750"/>
              <a:ext cx="5006451" cy="2031050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07" name="Google Shape;207;p41"/>
            <p:cNvSpPr txBox="1"/>
            <p:nvPr/>
          </p:nvSpPr>
          <p:spPr>
            <a:xfrm>
              <a:off x="4199565" y="956335"/>
              <a:ext cx="4065000" cy="154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>
                  <a:latin typeface="Roboto"/>
                  <a:ea typeface="Roboto"/>
                  <a:cs typeface="Roboto"/>
                  <a:sym typeface="Roboto"/>
                </a:rPr>
                <a:t>Разместите на слайде(-ах) </a:t>
              </a:r>
              <a:r>
                <a:rPr lang="ru" sz="12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артефакты проекта: </a:t>
              </a:r>
              <a:endParaRPr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код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схемы (архитектура, БД)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ссылки на файлы в репозитории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скрины экранов приложения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фото или видео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Либо продемонстрируйте проект отдельно.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24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13" name="Google Shape;213;p42"/>
          <p:cNvGraphicFramePr/>
          <p:nvPr/>
        </p:nvGraphicFramePr>
        <p:xfrm>
          <a:off x="952500" y="1718400"/>
          <a:ext cx="7239000" cy="1853064"/>
        </p:xfrm>
        <a:graphic>
          <a:graphicData uri="http://schemas.openxmlformats.org/drawingml/2006/table">
            <a:tbl>
              <a:tblPr>
                <a:noFill/>
                <a:tableStyleId>{F6E47900-FCD9-4C44-8424-05859C4BF5F7}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pSp>
        <p:nvGrpSpPr>
          <p:cNvPr id="214" name="Google Shape;214;p42"/>
          <p:cNvGrpSpPr/>
          <p:nvPr/>
        </p:nvGrpSpPr>
        <p:grpSpPr>
          <a:xfrm>
            <a:off x="3633259" y="1248968"/>
            <a:ext cx="5534664" cy="2335504"/>
            <a:chOff x="4729635" y="887067"/>
            <a:chExt cx="3375207" cy="1399343"/>
          </a:xfrm>
        </p:grpSpPr>
        <p:pic>
          <p:nvPicPr>
            <p:cNvPr id="215" name="Google Shape;215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16" name="Google Shape;216;p42"/>
            <p:cNvSpPr txBox="1"/>
            <p:nvPr/>
          </p:nvSpPr>
          <p:spPr>
            <a:xfrm>
              <a:off x="5208319" y="1064138"/>
              <a:ext cx="2869500" cy="102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100" b="1">
                  <a:solidFill>
                    <a:schemeClr val="dk1"/>
                  </a:solidFill>
                </a:rPr>
                <a:t>Оцените работу над проектом и ответьте на вопросы:</a:t>
              </a:r>
              <a:endParaRPr sz="1100" b="1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У вас получилось достичь цели и выполнить все задачи?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Что далось легко, а с чем возникли трудности?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Сколько времени занял проект?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Насколько полезным оказался для вас проект от 1 до 10?</a:t>
              </a:r>
              <a:endParaRPr sz="110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 = я не научился ничему новому</a:t>
              </a:r>
              <a:endParaRPr sz="110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10 = очень полезно, я получил новый опыт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Остались ли у вас вопросы по проекту?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Как вы планируете развиваться дальше?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2264</Words>
  <Application>Microsoft Office PowerPoint</Application>
  <PresentationFormat>Экран (16:9)</PresentationFormat>
  <Paragraphs>318</Paragraphs>
  <Slides>40</Slides>
  <Notes>40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40</vt:i4>
      </vt:variant>
    </vt:vector>
  </HeadingPairs>
  <TitlesOfParts>
    <vt:vector size="46" baseType="lpstr">
      <vt:lpstr>Roboto</vt:lpstr>
      <vt:lpstr>Courier New</vt:lpstr>
      <vt:lpstr>Roboto Medium</vt:lpstr>
      <vt:lpstr>Arial</vt:lpstr>
      <vt:lpstr>Светлая тема</vt:lpstr>
      <vt:lpstr>Светлая тема</vt:lpstr>
      <vt:lpstr>Презентация PowerPoint</vt:lpstr>
      <vt:lpstr>Защита проекта Тема: «Организация хранения и обработки марок Честного Знака»   </vt:lpstr>
      <vt:lpstr>Презентация PowerPoint</vt:lpstr>
      <vt:lpstr>Какие технологии использовались </vt:lpstr>
      <vt:lpstr>Что получилось</vt:lpstr>
      <vt:lpstr>Целевая архитектура конечного продукта</vt:lpstr>
      <vt:lpstr>Архитектура MVP продукта</vt:lpstr>
      <vt:lpstr>Что получилось</vt:lpstr>
      <vt:lpstr>Выводы </vt:lpstr>
      <vt:lpstr>Презентация PowerPoint</vt:lpstr>
      <vt:lpstr>Спасибо за внимание!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Слайды с “кнопками” </vt:lpstr>
      <vt:lpstr>Презентация PowerPoint</vt:lpstr>
      <vt:lpstr>Заголовок: главная мысль слайда </vt:lpstr>
      <vt:lpstr>Главная мысль слайда</vt:lpstr>
      <vt:lpstr>Главная мысль слайда</vt:lpstr>
      <vt:lpstr>Слайд со списком </vt:lpstr>
      <vt:lpstr>Главная мысль  слайда  </vt:lpstr>
      <vt:lpstr>Слайд с 3 колонками</vt:lpstr>
      <vt:lpstr>Сравнение двух кейсов  </vt:lpstr>
      <vt:lpstr>Презентация PowerPoint</vt:lpstr>
      <vt:lpstr>Заголовок: главная мысль слайда </vt:lpstr>
      <vt:lpstr>Презентация PowerPoint</vt:lpstr>
      <vt:lpstr>Процесс через этапы </vt:lpstr>
      <vt:lpstr>Процесс через этапы </vt:lpstr>
      <vt:lpstr>Процесс через этапы </vt:lpstr>
      <vt:lpstr>Процесс через этапы </vt:lpstr>
      <vt:lpstr>Презентация PowerPoint</vt:lpstr>
      <vt:lpstr>Слайд с кодом 1</vt:lpstr>
      <vt:lpstr>Слайд с кодом 2</vt:lpstr>
      <vt:lpstr>Слайд с кодом 3</vt:lpstr>
      <vt:lpstr>Слайд с кодом и текстом </vt:lpstr>
      <vt:lpstr>Слайд с таблицей</vt:lpstr>
      <vt:lpstr>Слайд с таблицей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Nadezhda</dc:creator>
  <cp:lastModifiedBy>Учетная запись Майкрософт</cp:lastModifiedBy>
  <cp:revision>16</cp:revision>
  <dcterms:modified xsi:type="dcterms:W3CDTF">2025-12-05T02:49:54Z</dcterms:modified>
</cp:coreProperties>
</file>